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34"/>
  </p:notesMasterIdLst>
  <p:sldIdLst>
    <p:sldId id="320" r:id="rId2"/>
    <p:sldId id="360" r:id="rId3"/>
    <p:sldId id="361" r:id="rId4"/>
    <p:sldId id="362" r:id="rId5"/>
    <p:sldId id="363" r:id="rId6"/>
    <p:sldId id="344" r:id="rId7"/>
    <p:sldId id="343" r:id="rId8"/>
    <p:sldId id="33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  <p:sldId id="357" r:id="rId22"/>
    <p:sldId id="369" r:id="rId23"/>
    <p:sldId id="359" r:id="rId24"/>
    <p:sldId id="368" r:id="rId25"/>
    <p:sldId id="370" r:id="rId26"/>
    <p:sldId id="371" r:id="rId27"/>
    <p:sldId id="372" r:id="rId28"/>
    <p:sldId id="373" r:id="rId29"/>
    <p:sldId id="374" r:id="rId30"/>
    <p:sldId id="375" r:id="rId31"/>
    <p:sldId id="358" r:id="rId32"/>
    <p:sldId id="364" r:id="rId33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CCFF"/>
    <a:srgbClr val="0000FF"/>
    <a:srgbClr val="33CC33"/>
    <a:srgbClr val="00FF00"/>
    <a:srgbClr val="336600"/>
    <a:srgbClr val="99FF33"/>
    <a:srgbClr val="FFFF00"/>
    <a:srgbClr val="FF99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98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/>
              <a:t>Тебе</a:t>
            </a:r>
            <a:r>
              <a:rPr lang="ru-RU" b="0" baseline="0" dirty="0" smtClean="0"/>
              <a:t> нравится проводить время дома с родителями?</a:t>
            </a:r>
            <a:endParaRPr lang="ru-RU" b="0" dirty="0"/>
          </a:p>
        </c:rich>
      </c:tx>
      <c:layout/>
    </c:title>
    <c:plotArea>
      <c:layout/>
      <c:pieChart>
        <c:varyColors val="1"/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Тебе</a:t>
            </a:r>
            <a:r>
              <a:rPr lang="ru-RU" b="0" baseline="0" dirty="0" smtClean="0">
                <a:solidFill>
                  <a:srgbClr val="C00000"/>
                </a:solidFill>
              </a:rPr>
              <a:t> нравится проводить время с родителями?</a:t>
            </a:r>
            <a:endParaRPr lang="ru-RU" b="0" dirty="0">
              <a:solidFill>
                <a:srgbClr val="C00000"/>
              </a:solidFill>
            </a:endParaRPr>
          </a:p>
        </c:rich>
      </c:tx>
      <c:layout>
        <c:manualLayout>
          <c:xMode val="edge"/>
          <c:yMode val="edge"/>
          <c:x val="0.16272916666666673"/>
          <c:y val="3.1250000000000007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2700">
              <a:solidFill>
                <a:schemeClr val="tx2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всегда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Твои</a:t>
            </a:r>
            <a:r>
              <a:rPr lang="ru-RU" b="0" baseline="0" dirty="0" smtClean="0">
                <a:solidFill>
                  <a:srgbClr val="C00000"/>
                </a:solidFill>
              </a:rPr>
              <a:t> родители часто разговаривают с тобой о твоих делах?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всегда 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6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Родители</a:t>
            </a:r>
            <a:r>
              <a:rPr lang="ru-RU" b="0" baseline="0" dirty="0" smtClean="0">
                <a:solidFill>
                  <a:srgbClr val="C00000"/>
                </a:solidFill>
              </a:rPr>
              <a:t> чаще говорят ласково или строго?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9525"/>
          </c:spPr>
          <c:dPt>
            <c:idx val="0"/>
            <c:spPr>
              <a:ln w="9525">
                <a:solidFill>
                  <a:schemeClr val="tx1"/>
                </a:solidFill>
              </a:ln>
            </c:spPr>
          </c:dPt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И так, и так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6</c:v>
                </c:pt>
                <c:pt idx="2">
                  <c:v>0</c:v>
                </c:pt>
              </c:numCache>
            </c:numRef>
          </c:val>
        </c:ser>
      </c:pie3DChart>
    </c:plotArea>
    <c:legend>
      <c:legendPos val="r"/>
      <c:layout/>
      <c:spPr>
        <a:ln>
          <a:noFill/>
        </a:ln>
      </c:sp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Родители</a:t>
            </a:r>
            <a:r>
              <a:rPr lang="ru-RU" b="0" baseline="0" dirty="0" smtClean="0">
                <a:solidFill>
                  <a:srgbClr val="C00000"/>
                </a:solidFill>
              </a:rPr>
              <a:t> часто с тобой играют, гуляют, читают тебе книжки?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всегда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5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/>
              <a:t> </a:t>
            </a:r>
            <a:r>
              <a:rPr lang="ru-RU" b="0" dirty="0" smtClean="0">
                <a:solidFill>
                  <a:srgbClr val="C00000"/>
                </a:solidFill>
              </a:rPr>
              <a:t>Кто из членов семьи чаще играет с тобой?</a:t>
            </a:r>
            <a:endParaRPr lang="ru-RU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Лист1!$A$2:$A$4</c:f>
              <c:strCache>
                <c:ptCount val="3"/>
                <c:pt idx="0">
                  <c:v>Мама</c:v>
                </c:pt>
                <c:pt idx="1">
                  <c:v>Папа</c:v>
                </c:pt>
                <c:pt idx="2">
                  <c:v>Другие члены семьи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</c:v>
                </c:pt>
                <c:pt idx="1">
                  <c:v>3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spPr>
    <a:ln w="12700">
      <a:solidFill>
        <a:schemeClr val="tx1"/>
      </a:solidFill>
    </a:ln>
  </c:spPr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Если</a:t>
            </a:r>
            <a:r>
              <a:rPr lang="ru-RU" b="0" baseline="0" dirty="0" smtClean="0">
                <a:solidFill>
                  <a:srgbClr val="C00000"/>
                </a:solidFill>
              </a:rPr>
              <a:t> тебя кто-нибудь обидел или ты просто расстроился, ты расскажешь об этом родителям?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всегда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</c:v>
                </c:pt>
                <c:pt idx="1">
                  <c:v>7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Есть</a:t>
            </a:r>
            <a:r>
              <a:rPr lang="ru-RU" b="0" baseline="0" dirty="0" smtClean="0">
                <a:solidFill>
                  <a:srgbClr val="C00000"/>
                </a:solidFill>
              </a:rPr>
              <a:t> ли у тебя секреты от твоей семьи?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 всегда</c:v>
                </c:pt>
                <c:pt idx="2">
                  <c:v>Нет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</c:v>
                </c:pt>
                <c:pt idx="1">
                  <c:v>2</c:v>
                </c:pt>
                <c:pt idx="2">
                  <c:v>1.4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b="0" dirty="0" smtClean="0">
                <a:solidFill>
                  <a:srgbClr val="C00000"/>
                </a:solidFill>
              </a:rPr>
              <a:t>Считаешь ли ты,</a:t>
            </a:r>
            <a:r>
              <a:rPr lang="ru-RU" b="0" baseline="0" dirty="0" smtClean="0">
                <a:solidFill>
                  <a:srgbClr val="C00000"/>
                </a:solidFill>
              </a:rPr>
              <a:t> что семья, где ты живёшь, - твоя крепость, опора и защита?</a:t>
            </a:r>
            <a:endParaRPr lang="ru-RU" b="0" dirty="0">
              <a:solidFill>
                <a:srgbClr val="C00000"/>
              </a:solidFill>
            </a:endParaRPr>
          </a:p>
        </c:rich>
      </c:tx>
      <c:layout/>
      <c:spPr>
        <a:ln>
          <a:noFill/>
        </a:ln>
      </c:spPr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cat>
            <c:strRef>
              <c:f>Лист1!$A$2:$A$4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Не знаю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11</c:v>
                </c:pt>
                <c:pt idx="1">
                  <c:v>0</c:v>
                </c:pt>
                <c:pt idx="2">
                  <c:v>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6C97FE5-C9B8-4562-99C1-45245CD7EF92}" type="datetimeFigureOut">
              <a:rPr lang="ru-RU"/>
              <a:pPr>
                <a:defRPr/>
              </a:pPr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C257414-390E-4665-BFA1-EE6B4D16DB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40129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8DF72-A1A0-4361-BC92-71E4330434B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77B99-4DD4-456A-9E9E-418C5DC178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D89F4-F8B4-48AF-BA1D-66E43D35D9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39C1-082E-4F19-B510-A30DCDA5D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6FA72-CB11-4974-99DD-FB94170FFDD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49417-2C2A-4461-A248-EC64ECD18F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503B2-F584-4790-8F8F-C41EDDAE10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993A8E-D7F8-4C36-A9D4-9D5072EE45F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C3C7D-F319-4EFB-85DF-F5CE57A15E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D59AC-B0CC-4634-BF48-676817E681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989F4-D4A6-491E-827D-4B734E61F7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1E9E06B-7218-4B6D-ACAE-09CEF54BF7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Irina\Downloads\andrey-stihi-pro-semyu.mp3" TargetMode="External"/><Relationship Id="rId4" Type="http://schemas.openxmlformats.org/officeDocument/2006/relationships/image" Target="../media/image1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4419600"/>
          </a:xfrm>
        </p:spPr>
        <p:txBody>
          <a:bodyPr/>
          <a:lstStyle/>
          <a:p>
            <a:r>
              <a:rPr lang="ru-RU" sz="6000" dirty="0" smtClean="0">
                <a:solidFill>
                  <a:schemeClr val="tx1"/>
                </a:solidFill>
                <a:latin typeface="Calligraph" pitchFamily="2" charset="0"/>
              </a:rPr>
              <a:t>Родительское собрание на тему</a:t>
            </a:r>
            <a:r>
              <a:rPr lang="ru-RU" sz="6000" dirty="0" smtClean="0">
                <a:solidFill>
                  <a:srgbClr val="C00000"/>
                </a:solidFill>
                <a:latin typeface="Calligraph" pitchFamily="2" charset="0"/>
              </a:rPr>
              <a:t/>
            </a:r>
            <a:br>
              <a:rPr lang="ru-RU" sz="6000" dirty="0" smtClean="0">
                <a:solidFill>
                  <a:srgbClr val="C00000"/>
                </a:solidFill>
                <a:latin typeface="Calligraph" pitchFamily="2" charset="0"/>
              </a:rPr>
            </a:br>
            <a:r>
              <a:rPr lang="ru-RU" sz="6000" dirty="0" smtClean="0">
                <a:solidFill>
                  <a:srgbClr val="C00000"/>
                </a:solidFill>
                <a:latin typeface="Calligraph" pitchFamily="2" charset="0"/>
              </a:rPr>
              <a:t> «Ребёнок учится тому, что видит у себя в дому…»</a:t>
            </a:r>
          </a:p>
        </p:txBody>
      </p:sp>
      <p:pic>
        <p:nvPicPr>
          <p:cNvPr id="4" name="Picture 5" descr="AG00315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4800600"/>
            <a:ext cx="10382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AG00317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4343400"/>
            <a:ext cx="103822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AG00316_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114800"/>
            <a:ext cx="103822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2</a:t>
            </a:r>
            <a:r>
              <a:rPr lang="ru-RU" sz="2800" i="1" dirty="0" smtClean="0">
                <a:solidFill>
                  <a:srgbClr val="C00000"/>
                </a:solidFill>
              </a:rPr>
              <a:t>. Помогая вам в уборке, ребёнок нечаянно разбил вазу. Ваша реакция?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а) самая первая - подзатыльник;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б) раздражённая фраза: «Уходи отсюда! Обойдусь без твоей помощи!»; 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в) успокоите ребёнка - ведь он сделал это неумышленно.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b="1" i="1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906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3. </a:t>
            </a:r>
            <a:r>
              <a:rPr lang="ru-RU" sz="2800" i="1" dirty="0" smtClean="0">
                <a:solidFill>
                  <a:srgbClr val="C00000"/>
                </a:solidFill>
              </a:rPr>
              <a:t>Если вы наказали сына, дочь, а потом узнали, что поступили несправедливо, вы: </a:t>
            </a:r>
            <a:br>
              <a:rPr lang="ru-RU" sz="2800" i="1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а) промолчите, чтобы не уронить свой авторитет; 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3600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б) извинитесь; 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в) признаете  свою ошибку,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объясните, что и взрослые могут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600" dirty="0" smtClean="0"/>
              <a:t>ошибиться.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4. </a:t>
            </a:r>
            <a:r>
              <a:rPr lang="ru-RU" sz="2800" i="1" dirty="0" smtClean="0">
                <a:solidFill>
                  <a:srgbClr val="C00000"/>
                </a:solidFill>
              </a:rPr>
              <a:t>Ребёнок одолевает вас вопросами, просьбами, а вы устали... 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а) обрываете его: «Дай хоть минутку отдохнуть от тебя!»</a:t>
            </a:r>
          </a:p>
          <a:p>
            <a:pPr>
              <a:buNone/>
            </a:pPr>
            <a:r>
              <a:rPr lang="ru-RU" sz="3600" dirty="0" smtClean="0"/>
              <a:t>б) отвечаете не думая, несерьёзно, лишь бы ответить; </a:t>
            </a:r>
          </a:p>
          <a:p>
            <a:pPr>
              <a:buNone/>
            </a:pPr>
            <a:r>
              <a:rPr lang="ru-RU" sz="3600" dirty="0" smtClean="0"/>
              <a:t>в) объясните, что очень устали и просите перенести разговор на другое время, тут же назначив час.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5. </a:t>
            </a:r>
            <a:r>
              <a:rPr lang="ru-RU" sz="2800" i="1" dirty="0" smtClean="0">
                <a:solidFill>
                  <a:srgbClr val="C00000"/>
                </a:solidFill>
              </a:rPr>
              <a:t>Ребёнок просит написать изложение, сочинение. Как вы поступите?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а) напишите черновик, ему останется лишь переписать;</a:t>
            </a:r>
          </a:p>
          <a:p>
            <a:pPr>
              <a:buNone/>
            </a:pPr>
            <a:r>
              <a:rPr lang="ru-RU" sz="3600" dirty="0" smtClean="0"/>
              <a:t>б) строго скажите: «Работай сам, только тогда чему-нибудь можно научиться!»; </a:t>
            </a:r>
          </a:p>
          <a:p>
            <a:pPr>
              <a:buNone/>
            </a:pPr>
            <a:r>
              <a:rPr lang="ru-RU" sz="3600" dirty="0" smtClean="0"/>
              <a:t>в) поможете выбрать тему, подобрать литературу, а написать предложите самостоятельно. </a:t>
            </a: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192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6. </a:t>
            </a:r>
            <a:r>
              <a:rPr lang="ru-RU" sz="2800" i="1" dirty="0" smtClean="0">
                <a:solidFill>
                  <a:srgbClr val="C00000"/>
                </a:solidFill>
              </a:rPr>
              <a:t>«Мамочка (папочка), умоляю, давай заведём зверушку!» - просит сын или дочь. Что вы ответите?</a:t>
            </a:r>
            <a:r>
              <a:rPr lang="ru-RU" sz="2800" b="1" i="1" dirty="0" smtClean="0">
                <a:solidFill>
                  <a:srgbClr val="C00000"/>
                </a:solidFill>
              </a:rPr>
              <a:t/>
            </a:r>
            <a:br>
              <a:rPr lang="ru-RU" sz="2800" b="1" i="1" dirty="0" smtClean="0">
                <a:solidFill>
                  <a:srgbClr val="C00000"/>
                </a:solidFill>
              </a:rPr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400" dirty="0" smtClean="0"/>
              <a:t>а) «Ни в коем случае. Это отнимет у тебя много времени»; 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400" dirty="0" smtClean="0"/>
              <a:t>б) «Ну что же, давай, раз тебе так хочется. Я помогу ухаживать за зверушкой»; 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3400" dirty="0" smtClean="0"/>
              <a:t>в) «Прежде подумай: всё ли предусмотрел, насколько серьёзно твоё стремление? Если так, то зверушку я тебе куплю, но помни, что ухаживать за зверушкой придётся только тебе». </a:t>
            </a:r>
            <a:endParaRPr lang="ru-RU" sz="3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 smtClean="0">
                <a:solidFill>
                  <a:srgbClr val="C00000"/>
                </a:solidFill>
              </a:rPr>
              <a:t>Результаты</a:t>
            </a:r>
            <a:r>
              <a:rPr lang="ru-RU" sz="2800" dirty="0" smtClean="0">
                <a:solidFill>
                  <a:srgbClr val="C00000"/>
                </a:solidFill>
              </a:rPr>
              <a:t> :</a:t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а) если вы 6 раз выбрали ответ под буквой «в», значит, вы неплохой воспитатель и психолог.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б) если вы 3 раза выбрали ответ под буквой «в»  - вам надо в чем-то пересмотреть свои привычки, убеждения.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в) если же меньше - придётся серьёзно задуматься над своими педагогическими методами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458200" cy="6400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dirty="0" smtClean="0">
                <a:solidFill>
                  <a:srgbClr val="C00000"/>
                </a:solidFill>
                <a:latin typeface="Calligraph" pitchFamily="2" charset="0"/>
              </a:rPr>
              <a:t>Законы семьи</a:t>
            </a:r>
            <a:endParaRPr lang="ru-RU" sz="6000" dirty="0">
              <a:solidFill>
                <a:srgbClr val="C00000"/>
              </a:solidFill>
              <a:latin typeface="Calligraph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1-й закон </a:t>
            </a:r>
            <a:r>
              <a:rPr lang="ru-RU" dirty="0" smtClean="0"/>
              <a:t>– </a:t>
            </a:r>
            <a:r>
              <a:rPr lang="ru-RU" dirty="0" err="1" smtClean="0"/>
              <a:t>закон</a:t>
            </a:r>
            <a:r>
              <a:rPr lang="ru-RU" dirty="0" smtClean="0"/>
              <a:t> единства требований отца и матери, предъявляемых ребёнку.</a:t>
            </a:r>
            <a:endParaRPr lang="ru-RU" b="1" i="1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2-й закон </a:t>
            </a:r>
            <a:r>
              <a:rPr lang="ru-RU" dirty="0" smtClean="0"/>
              <a:t>– </a:t>
            </a:r>
            <a:r>
              <a:rPr lang="ru-RU" dirty="0" err="1" smtClean="0"/>
              <a:t>закон</a:t>
            </a:r>
            <a:r>
              <a:rPr lang="ru-RU" dirty="0" smtClean="0"/>
              <a:t> значимости похвалы для ребёнка.</a:t>
            </a:r>
            <a:endParaRPr lang="ru-RU" b="1" i="1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3-й закон </a:t>
            </a:r>
            <a:r>
              <a:rPr lang="ru-RU" dirty="0" smtClean="0"/>
              <a:t>– </a:t>
            </a:r>
            <a:r>
              <a:rPr lang="ru-RU" dirty="0" err="1" smtClean="0"/>
              <a:t>закон</a:t>
            </a:r>
            <a:r>
              <a:rPr lang="ru-RU" dirty="0" smtClean="0"/>
              <a:t> трудового участия каждого члена семьи.</a:t>
            </a:r>
            <a:endParaRPr lang="ru-RU" b="1" i="1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b="1" dirty="0" smtClean="0">
                <a:solidFill>
                  <a:srgbClr val="C00000"/>
                </a:solidFill>
              </a:rPr>
              <a:t>4-й закон </a:t>
            </a:r>
            <a:r>
              <a:rPr lang="ru-RU" dirty="0" smtClean="0"/>
              <a:t>– </a:t>
            </a:r>
            <a:r>
              <a:rPr lang="ru-RU" dirty="0" err="1" smtClean="0"/>
              <a:t>закон</a:t>
            </a:r>
            <a:r>
              <a:rPr lang="ru-RU" dirty="0" smtClean="0"/>
              <a:t> разделения в равной мере материальных и моральных благ между взрослыми и детьми.</a:t>
            </a:r>
            <a:endParaRPr lang="ru-RU" b="1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>
                <a:solidFill>
                  <a:srgbClr val="C00000"/>
                </a:solidFill>
                <a:latin typeface="Calligraph" pitchFamily="2" charset="0"/>
              </a:rPr>
              <a:t>Как быть ближе к своим детям?</a:t>
            </a:r>
            <a:endParaRPr lang="ru-RU" sz="4800" dirty="0">
              <a:solidFill>
                <a:srgbClr val="C00000"/>
              </a:solidFill>
              <a:latin typeface="Calligraph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  <p:pic>
        <p:nvPicPr>
          <p:cNvPr id="5" name="Рисунок 3" descr="http://gazeta-butyrsky.ru/wp-content/uploads/2015/08/0_b7a5b_c0d09de2_XL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219200"/>
            <a:ext cx="6705599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5668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</a:t>
            </a:r>
          </a:p>
          <a:p>
            <a:pPr algn="just">
              <a:buNone/>
            </a:pPr>
            <a:r>
              <a:rPr lang="ru-RU" b="1" i="1" dirty="0" smtClean="0">
                <a:solidFill>
                  <a:srgbClr val="333399"/>
                </a:solidFill>
              </a:rPr>
              <a:t>		</a:t>
            </a:r>
            <a:r>
              <a:rPr lang="ru-RU" dirty="0" smtClean="0"/>
              <a:t>Родительская любовь должна быть такой, чтобы у ребёнка пробуждалась чуткость сердца к окружающему миру, ко всему, что создаёт человек, что служит человеку, и, конечно, прежде всего, к самому человеку.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  <p:pic>
        <p:nvPicPr>
          <p:cNvPr id="5" name="Picture 12" descr="photo1560"/>
          <p:cNvPicPr>
            <a:picLocks noChangeAspect="1" noChangeArrowheads="1" noCrop="1"/>
          </p:cNvPicPr>
          <p:nvPr/>
        </p:nvPicPr>
        <p:blipFill>
          <a:blip r:embed="rId2" cstate="print">
            <a:lum bright="-12000"/>
          </a:blip>
          <a:srcRect/>
          <a:stretch>
            <a:fillRect/>
          </a:stretch>
        </p:blipFill>
        <p:spPr bwMode="auto">
          <a:xfrm>
            <a:off x="1066800" y="3733800"/>
            <a:ext cx="2916238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AN136"/>
          <p:cNvPicPr>
            <a:picLocks noGrp="1" noChangeAspect="1" noChangeArrowheads="1" noCrop="1"/>
          </p:cNvPicPr>
          <p:nvPr>
            <p:ph type="title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00800" y="4751388"/>
            <a:ext cx="1295400" cy="14970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48200" y="533400"/>
            <a:ext cx="4038600" cy="6172200"/>
          </a:xfrm>
        </p:spPr>
        <p:txBody>
          <a:bodyPr/>
          <a:lstStyle/>
          <a:p>
            <a:pPr>
              <a:buNone/>
            </a:pPr>
            <a:r>
              <a:rPr lang="ru-RU" sz="1800" i="1" dirty="0" smtClean="0"/>
              <a:t>Ребёнок учится тому,</a:t>
            </a:r>
          </a:p>
          <a:p>
            <a:pPr>
              <a:buNone/>
            </a:pPr>
            <a:r>
              <a:rPr lang="ru-RU" sz="1800" i="1" dirty="0" smtClean="0"/>
              <a:t>Что видит у себя в дому,</a:t>
            </a:r>
          </a:p>
          <a:p>
            <a:pPr>
              <a:buNone/>
            </a:pPr>
            <a:r>
              <a:rPr lang="ru-RU" sz="1800" i="1" dirty="0" smtClean="0"/>
              <a:t>Родители - пример ему.</a:t>
            </a:r>
          </a:p>
          <a:p>
            <a:pPr>
              <a:buNone/>
            </a:pPr>
            <a:r>
              <a:rPr lang="ru-RU" sz="1800" i="1" dirty="0" smtClean="0"/>
              <a:t>Кто при жене и детях груб,</a:t>
            </a:r>
          </a:p>
          <a:p>
            <a:pPr>
              <a:buNone/>
            </a:pPr>
            <a:r>
              <a:rPr lang="ru-RU" sz="1800" i="1" dirty="0" smtClean="0"/>
              <a:t>Кому язык распутства люб,</a:t>
            </a:r>
          </a:p>
          <a:p>
            <a:pPr>
              <a:buNone/>
            </a:pPr>
            <a:r>
              <a:rPr lang="ru-RU" sz="1800" i="1" dirty="0" smtClean="0"/>
              <a:t>Пусть помнит, что с лихвой получит</a:t>
            </a:r>
          </a:p>
          <a:p>
            <a:pPr>
              <a:buNone/>
            </a:pPr>
            <a:r>
              <a:rPr lang="ru-RU" sz="1800" i="1" dirty="0" smtClean="0"/>
              <a:t>От них всё то, чему их учит.</a:t>
            </a:r>
          </a:p>
          <a:p>
            <a:pPr>
              <a:buNone/>
            </a:pPr>
            <a:r>
              <a:rPr lang="ru-RU" sz="1800" i="1" dirty="0" smtClean="0"/>
              <a:t>Там, где аббат не враг вина,</a:t>
            </a:r>
          </a:p>
          <a:p>
            <a:pPr>
              <a:buNone/>
            </a:pPr>
            <a:r>
              <a:rPr lang="ru-RU" sz="1800" i="1" dirty="0" smtClean="0"/>
              <a:t>Вся братия пьяным - пьяна.</a:t>
            </a:r>
          </a:p>
          <a:p>
            <a:pPr>
              <a:buNone/>
            </a:pPr>
            <a:r>
              <a:rPr lang="ru-RU" sz="1800" i="1" dirty="0" smtClean="0"/>
              <a:t>Не волк воспитывал овец,</a:t>
            </a:r>
          </a:p>
          <a:p>
            <a:pPr>
              <a:buNone/>
            </a:pPr>
            <a:r>
              <a:rPr lang="ru-RU" sz="1800" i="1" dirty="0" smtClean="0"/>
              <a:t>Походку раку дал отец.</a:t>
            </a:r>
          </a:p>
          <a:p>
            <a:pPr>
              <a:buNone/>
            </a:pPr>
            <a:r>
              <a:rPr lang="ru-RU" sz="1800" i="1" dirty="0" smtClean="0"/>
              <a:t>Коль видят нас и слышат дети,</a:t>
            </a:r>
          </a:p>
          <a:p>
            <a:pPr>
              <a:buNone/>
            </a:pPr>
            <a:r>
              <a:rPr lang="ru-RU" sz="1800" i="1" dirty="0" smtClean="0"/>
              <a:t>Мы за дела свои в ответе</a:t>
            </a:r>
          </a:p>
          <a:p>
            <a:pPr>
              <a:buNone/>
            </a:pPr>
            <a:r>
              <a:rPr lang="ru-RU" sz="1800" i="1" dirty="0" smtClean="0"/>
              <a:t>И за слова…Легко толкнуть</a:t>
            </a:r>
          </a:p>
          <a:p>
            <a:pPr>
              <a:buNone/>
            </a:pPr>
            <a:r>
              <a:rPr lang="ru-RU" sz="1800" i="1" dirty="0" smtClean="0"/>
              <a:t>Детей на нехороший путь.</a:t>
            </a:r>
          </a:p>
          <a:p>
            <a:pPr>
              <a:buNone/>
            </a:pPr>
            <a:r>
              <a:rPr lang="ru-RU" sz="1800" i="1" dirty="0" smtClean="0"/>
              <a:t>Держи в приличии свой дом,</a:t>
            </a:r>
          </a:p>
          <a:p>
            <a:pPr>
              <a:buNone/>
            </a:pPr>
            <a:r>
              <a:rPr lang="ru-RU" sz="1800" i="1" dirty="0" smtClean="0"/>
              <a:t>Чтобы не каяться потом.</a:t>
            </a:r>
          </a:p>
          <a:p>
            <a:pPr>
              <a:buNone/>
            </a:pPr>
            <a:r>
              <a:rPr lang="ru-RU" sz="1800" i="1" dirty="0" smtClean="0"/>
              <a:t>                         Себастьян </a:t>
            </a:r>
            <a:r>
              <a:rPr lang="ru-RU" sz="1800" i="1" dirty="0" err="1" smtClean="0"/>
              <a:t>Брант</a:t>
            </a:r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pic>
        <p:nvPicPr>
          <p:cNvPr id="5" name="Содержимое 4" descr="semia-sadit-tcveto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 rot="20194331">
            <a:off x="591464" y="1431420"/>
            <a:ext cx="3852466" cy="30188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Если ребёнка часто критикуют – он учится </a:t>
            </a:r>
            <a:r>
              <a:rPr lang="ru-RU" sz="2800" dirty="0" smtClean="0">
                <a:solidFill>
                  <a:srgbClr val="C00000"/>
                </a:solidFill>
              </a:rPr>
              <a:t>осуждать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Если ребёнку часто демонстрируют враждебность -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он учится </a:t>
            </a:r>
            <a:r>
              <a:rPr lang="ru-RU" sz="2800" dirty="0" smtClean="0">
                <a:solidFill>
                  <a:srgbClr val="C00000"/>
                </a:solidFill>
              </a:rPr>
              <a:t>драться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Если ребёнка часто высмеивают – он учится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быть </a:t>
            </a:r>
            <a:r>
              <a:rPr lang="ru-RU" sz="2800" dirty="0" smtClean="0">
                <a:solidFill>
                  <a:srgbClr val="C00000"/>
                </a:solidFill>
              </a:rPr>
              <a:t>робким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Если ребёнка часто позорят – он учится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C00000"/>
                </a:solidFill>
              </a:rPr>
              <a:t>чувствовать себя виноватым</a:t>
            </a:r>
            <a:r>
              <a:rPr lang="ru-RU" sz="2800" dirty="0" smtClean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/>
              <a:t>Если ребёнка хвалят – он учится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 smtClean="0">
                <a:solidFill>
                  <a:srgbClr val="C00000"/>
                </a:solidFill>
              </a:rPr>
              <a:t>     оценивать</a:t>
            </a:r>
            <a:r>
              <a:rPr lang="ru-RU" sz="28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295400" y="533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lligraph" pitchFamily="2" charset="0"/>
              </a:rPr>
              <a:t>Детей учит то, что его окружает…</a:t>
            </a:r>
            <a:endParaRPr lang="ru-RU" sz="3600" dirty="0">
              <a:solidFill>
                <a:srgbClr val="C00000"/>
              </a:solidFill>
              <a:latin typeface="Calligraph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к ребёнку часто бывают снисходительны – он учится быть </a:t>
            </a:r>
            <a:r>
              <a:rPr lang="ru-RU" sz="2400" dirty="0" smtClean="0">
                <a:solidFill>
                  <a:srgbClr val="C00000"/>
                </a:solidFill>
              </a:rPr>
              <a:t>терпеливым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ребёнка часто подбадривают – он учится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уверенности в себе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с ребёнком обычно честны – он учится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справедливости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ребёнок живёт с чувством безопасности – он учится </a:t>
            </a:r>
            <a:r>
              <a:rPr lang="ru-RU" sz="2400" dirty="0" smtClean="0">
                <a:solidFill>
                  <a:srgbClr val="C00000"/>
                </a:solidFill>
              </a:rPr>
              <a:t>верить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2400" dirty="0" smtClean="0"/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ребёнка часто одобряют – он учится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>
                <a:solidFill>
                  <a:srgbClr val="C00000"/>
                </a:solidFill>
              </a:rPr>
              <a:t>хорошо к себе относиться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Если ребёнок живёт в атмосфере дружбы и чувствует себя нужным – он учится</a:t>
            </a:r>
          </a:p>
          <a:p>
            <a:pPr>
              <a:buFont typeface="Wingdings" pitchFamily="2" charset="2"/>
              <a:buNone/>
              <a:defRPr/>
            </a:pPr>
            <a:r>
              <a:rPr lang="ru-RU" sz="2400" dirty="0" smtClean="0"/>
              <a:t>        </a:t>
            </a:r>
            <a:r>
              <a:rPr lang="ru-RU" sz="2400" dirty="0" smtClean="0">
                <a:solidFill>
                  <a:srgbClr val="C00000"/>
                </a:solidFill>
              </a:rPr>
              <a:t>находить в этом мире любовь</a:t>
            </a:r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447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ru-RU" sz="4000" dirty="0" smtClean="0">
                <a:solidFill>
                  <a:srgbClr val="C00000"/>
                </a:solidFill>
                <a:latin typeface="Calligraph" pitchFamily="2" charset="0"/>
              </a:rPr>
              <a:t>Результаты анкетирования учащихся:</a:t>
            </a:r>
            <a:br>
              <a:rPr lang="ru-RU" sz="4000" dirty="0" smtClean="0">
                <a:solidFill>
                  <a:srgbClr val="C00000"/>
                </a:solidFill>
                <a:latin typeface="Calligraph" pitchFamily="2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Calligraph" pitchFamily="2" charset="0"/>
              </a:rPr>
              <a:t>«Семья глазами ребёнка»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В анкетировании участвовало 13 человек.</a:t>
            </a:r>
          </a:p>
          <a:p>
            <a:pPr>
              <a:buNone/>
            </a:pPr>
            <a:r>
              <a:rPr lang="ru-RU" dirty="0" smtClean="0"/>
              <a:t>Детям было задано 8 вопросов с выбором</a:t>
            </a:r>
          </a:p>
          <a:p>
            <a:pPr>
              <a:buNone/>
            </a:pPr>
            <a:r>
              <a:rPr lang="ru-RU" dirty="0" smtClean="0"/>
              <a:t>ответа.</a:t>
            </a:r>
          </a:p>
          <a:p>
            <a:pPr>
              <a:buNone/>
            </a:pPr>
            <a:r>
              <a:rPr lang="ru-RU" dirty="0" smtClean="0"/>
              <a:t>Анкетирование проводилось анонимно.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382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990600" y="533400"/>
          <a:ext cx="70104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601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0" y="762000"/>
            <a:ext cx="7848600" cy="5364163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/>
              <a:t>	Это стихотворение было написано немецким</a:t>
            </a:r>
          </a:p>
          <a:p>
            <a:pPr algn="just">
              <a:buNone/>
            </a:pPr>
            <a:r>
              <a:rPr lang="ru-RU" sz="2800" dirty="0" smtClean="0"/>
              <a:t>сатириком Себастьяном </a:t>
            </a:r>
            <a:r>
              <a:rPr lang="ru-RU" sz="2800" dirty="0" err="1" smtClean="0"/>
              <a:t>Брантом</a:t>
            </a:r>
            <a:r>
              <a:rPr lang="ru-RU" sz="2800" dirty="0" smtClean="0"/>
              <a:t> ещё в XV веке.</a:t>
            </a:r>
          </a:p>
          <a:p>
            <a:pPr algn="just">
              <a:buNone/>
            </a:pPr>
            <a:r>
              <a:rPr lang="ru-RU" sz="2800" dirty="0" smtClean="0"/>
              <a:t>И, несмотря на то, что произведению уже</a:t>
            </a:r>
          </a:p>
          <a:p>
            <a:pPr algn="just">
              <a:buNone/>
            </a:pPr>
            <a:r>
              <a:rPr lang="ru-RU" sz="2800" dirty="0" smtClean="0"/>
              <a:t>несколько столетий, оно вполне актуально по сей</a:t>
            </a:r>
          </a:p>
          <a:p>
            <a:pPr algn="just">
              <a:buNone/>
            </a:pPr>
            <a:r>
              <a:rPr lang="ru-RU" sz="2800" dirty="0" smtClean="0"/>
              <a:t>день. Ведь, к сожалению, современное состояние</a:t>
            </a:r>
          </a:p>
          <a:p>
            <a:pPr algn="just">
              <a:buNone/>
            </a:pPr>
            <a:r>
              <a:rPr lang="ru-RU" sz="2800" dirty="0" smtClean="0"/>
              <a:t>многих семей можно охарактеризовать как</a:t>
            </a:r>
          </a:p>
          <a:p>
            <a:pPr algn="just">
              <a:buNone/>
            </a:pPr>
            <a:r>
              <a:rPr lang="ru-RU" sz="2800" dirty="0" smtClean="0"/>
              <a:t>кризисное. Растёт число неблагополучных семей,</a:t>
            </a:r>
          </a:p>
          <a:p>
            <a:pPr algn="just">
              <a:buNone/>
            </a:pPr>
            <a:r>
              <a:rPr lang="ru-RU" sz="2800" dirty="0" smtClean="0"/>
              <a:t>в которых родители не чувствуют</a:t>
            </a:r>
          </a:p>
          <a:p>
            <a:pPr algn="just">
              <a:buNone/>
            </a:pPr>
            <a:r>
              <a:rPr lang="ru-RU" sz="2800" dirty="0" smtClean="0"/>
              <a:t>ответственности за воспитание детей, не</a:t>
            </a:r>
          </a:p>
          <a:p>
            <a:pPr algn="just">
              <a:buNone/>
            </a:pPr>
            <a:r>
              <a:rPr lang="ru-RU" sz="2800" dirty="0" smtClean="0"/>
              <a:t>занимаются организацией их жизни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3400" y="457200"/>
          <a:ext cx="82296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30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>
                <a:solidFill>
                  <a:srgbClr val="C00000"/>
                </a:solidFill>
                <a:latin typeface="Calligraph" pitchFamily="2" charset="0"/>
              </a:rPr>
              <a:t>Уважаемые мамы и папы!</a:t>
            </a:r>
            <a:endParaRPr lang="ru-RU" sz="5400" dirty="0">
              <a:solidFill>
                <a:srgbClr val="C00000"/>
              </a:solidFill>
              <a:latin typeface="Calligraph" pitchFamily="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754563"/>
          </a:xfrm>
        </p:spPr>
        <p:txBody>
          <a:bodyPr/>
          <a:lstStyle/>
          <a:p>
            <a:pPr>
              <a:spcBef>
                <a:spcPts val="0"/>
              </a:spcBef>
              <a:buFontTx/>
              <a:buNone/>
              <a:defRPr/>
            </a:pPr>
            <a:r>
              <a:rPr lang="ru-RU" b="1" dirty="0" smtClean="0">
                <a:solidFill>
                  <a:srgbClr val="0000FF"/>
                </a:solidFill>
                <a:cs typeface="Times New Roman" pitchFamily="18" charset="0"/>
              </a:rPr>
              <a:t>   </a:t>
            </a:r>
            <a:r>
              <a:rPr lang="ru-RU" dirty="0" smtClean="0">
                <a:cs typeface="Times New Roman" pitchFamily="18" charset="0"/>
              </a:rPr>
              <a:t>В семейной жизни Всем желаю счастья!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ru-RU" dirty="0" smtClean="0">
                <a:cs typeface="Times New Roman" pitchFamily="18" charset="0"/>
              </a:rPr>
              <a:t>   Пусть Ваши дети крепко любят Вас!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Пусть стороной Вас обойдут несчастья.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И солнечным пусть будет каждый час!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Всем  Вам счастья, мира и добра!</a:t>
            </a:r>
            <a:br>
              <a:rPr lang="ru-RU" dirty="0" smtClean="0">
                <a:cs typeface="Times New Roman" pitchFamily="18" charset="0"/>
              </a:rPr>
            </a:br>
            <a:r>
              <a:rPr lang="ru-RU" dirty="0" smtClean="0">
                <a:cs typeface="Times New Roman" pitchFamily="18" charset="0"/>
              </a:rPr>
              <a:t>Пусть радость царит в Ваших семьях всегда!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31</a:t>
            </a:fld>
            <a:endParaRPr lang="ru-RU"/>
          </a:p>
        </p:txBody>
      </p:sp>
      <p:pic>
        <p:nvPicPr>
          <p:cNvPr id="6" name="Picture 5" descr="шарики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88044">
            <a:off x="6455511" y="4182977"/>
            <a:ext cx="2217316" cy="2144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ndrey-stihi-pro-semyu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676400" y="5181600"/>
            <a:ext cx="609600" cy="60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239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C00000"/>
                </a:solidFill>
                <a:latin typeface="Calligraph" pitchFamily="2" charset="0"/>
              </a:rPr>
              <a:t>Спасибо за внимание!</a:t>
            </a:r>
            <a:endParaRPr lang="ru-RU" sz="5400" dirty="0">
              <a:solidFill>
                <a:srgbClr val="C00000"/>
              </a:solidFill>
              <a:latin typeface="Calligraph" pitchFamily="2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32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457200"/>
            <a:ext cx="8153400" cy="60960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Более того, появились так называемые «семьи риска», где родители пьют, бьют детей. Эти взрослые забыли одну простую истину, высказанную некогда знаменитым писателем </a:t>
            </a:r>
            <a:r>
              <a:rPr lang="ru-RU" dirty="0" err="1" smtClean="0"/>
              <a:t>Антуаном</a:t>
            </a:r>
            <a:r>
              <a:rPr lang="ru-RU" dirty="0" smtClean="0"/>
              <a:t> де </a:t>
            </a:r>
            <a:r>
              <a:rPr lang="ru-RU" dirty="0" err="1" smtClean="0"/>
              <a:t>Сэнт-Экзюпери</a:t>
            </a:r>
            <a:r>
              <a:rPr lang="ru-RU" dirty="0" smtClean="0"/>
              <a:t>: «Мы в ответе за тех, кого приручили». Мы дали жизнь нашим детям, а значит, мы ответственны за их настоящее и будущее. Считается, что, прежде всего, ребёнку нужна мать. Она даёт ему жизнь, выкармливает его и ставит на ноги. </a:t>
            </a:r>
          </a:p>
          <a:p>
            <a:pPr algn="just">
              <a:buNone/>
            </a:pPr>
            <a:r>
              <a:rPr lang="ru-RU" dirty="0" smtClean="0"/>
              <a:t> 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533400"/>
            <a:ext cx="8305800" cy="586740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	Но это не значит, что с мужчины снята ответственность за воспитание, напротив, его роль в воспитании ребёнка также немаловажна.</a:t>
            </a:r>
          </a:p>
          <a:p>
            <a:pPr algn="just">
              <a:buNone/>
            </a:pPr>
            <a:r>
              <a:rPr lang="ru-RU" dirty="0" smtClean="0"/>
              <a:t>		Однажды я как-то прочитала высказывание о том, что если «мать приводит ребёнка в мир, то отец приводит его к людям».</a:t>
            </a:r>
          </a:p>
          <a:p>
            <a:pPr algn="just">
              <a:buNone/>
            </a:pPr>
            <a:r>
              <a:rPr lang="ru-RU" dirty="0" smtClean="0"/>
              <a:t>		Считаю, что данные слова не лишены здравого смысла: оба родителя ответственны в воспитании своего ребёнка.</a:t>
            </a:r>
          </a:p>
          <a:p>
            <a:pPr algn="just"/>
            <a:r>
              <a:rPr lang="ru-RU" dirty="0" smtClean="0"/>
              <a:t> </a:t>
            </a:r>
          </a:p>
          <a:p>
            <a:pPr algn="just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Главные вопросы, стоящие перед родителями: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buNone/>
              <a:defRPr/>
            </a:pPr>
            <a:r>
              <a:rPr lang="ru-RU" sz="3600" dirty="0" smtClean="0"/>
              <a:t>- как прожить;</a:t>
            </a:r>
          </a:p>
          <a:p>
            <a:pPr>
              <a:buNone/>
              <a:defRPr/>
            </a:pPr>
            <a:r>
              <a:rPr lang="ru-RU" sz="3600" dirty="0" smtClean="0"/>
              <a:t>- во что одеть и обуть детей;</a:t>
            </a:r>
          </a:p>
          <a:p>
            <a:pPr>
              <a:buNone/>
              <a:defRPr/>
            </a:pPr>
            <a:r>
              <a:rPr lang="ru-RU" sz="3600" dirty="0" smtClean="0"/>
              <a:t>- как детей выучить и вылечить;</a:t>
            </a:r>
          </a:p>
          <a:p>
            <a:pPr>
              <a:buNone/>
              <a:defRPr/>
            </a:pPr>
            <a:r>
              <a:rPr lang="ru-RU" sz="3600" dirty="0" smtClean="0"/>
              <a:t>- как обеспечить любовью и комфортом.</a:t>
            </a:r>
          </a:p>
          <a:p>
            <a:pPr>
              <a:buNone/>
              <a:defRPr/>
            </a:pPr>
            <a:endParaRPr lang="ru-RU" sz="3600" dirty="0" smtClean="0"/>
          </a:p>
          <a:p>
            <a:pPr algn="just">
              <a:buNone/>
            </a:pPr>
            <a:endParaRPr lang="ru-RU" sz="3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Уважаемые мамы и папы, помните!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381000" y="1371600"/>
            <a:ext cx="8305800" cy="4754563"/>
          </a:xfrm>
        </p:spPr>
        <p:txBody>
          <a:bodyPr/>
          <a:lstStyle/>
          <a:p>
            <a:pPr lvl="1">
              <a:buFont typeface="Wingdings" pitchFamily="2" charset="2"/>
              <a:buChar char="§"/>
              <a:defRPr/>
            </a:pPr>
            <a:r>
              <a:rPr lang="ru-RU" sz="3200" dirty="0" smtClean="0"/>
              <a:t>Ребёнок, что тесто, как замесил, так и выросло.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ru-RU" sz="3200" dirty="0" smtClean="0"/>
              <a:t>Пороки ребёнка не рождаются, а воспитываются.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ru-RU" sz="3200" dirty="0" smtClean="0"/>
              <a:t>Верная указка не кулак, а ласка.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ru-RU" sz="3200" dirty="0" smtClean="0"/>
              <a:t>Засиженное яйцо - всегда болтун,  занянченный сын - всегда шатун. 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ru-RU" sz="3200" dirty="0" smtClean="0"/>
              <a:t>Хорошему надо учиться три года, а плохому и часа хватит.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C3C7D-F319-4EFB-85DF-F5CE57A15E1D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242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153400" cy="1143000"/>
          </a:xfrm>
        </p:spPr>
        <p:txBody>
          <a:bodyPr/>
          <a:lstStyle/>
          <a:p>
            <a:r>
              <a:rPr lang="ru-RU" sz="2800" dirty="0" smtClean="0">
                <a:solidFill>
                  <a:schemeClr val="tx1"/>
                </a:solidFill>
              </a:rPr>
              <a:t>Тест </a:t>
            </a:r>
            <a:r>
              <a:rPr lang="ru-RU" sz="2800" dirty="0" smtClean="0">
                <a:solidFill>
                  <a:srgbClr val="C00000"/>
                </a:solidFill>
              </a:rPr>
              <a:t>«</a:t>
            </a:r>
            <a:r>
              <a:rPr lang="ru-RU" sz="6000" dirty="0" smtClean="0">
                <a:solidFill>
                  <a:srgbClr val="C00000"/>
                </a:solidFill>
                <a:latin typeface="Calligraph" pitchFamily="2" charset="0"/>
              </a:rPr>
              <a:t>Какие мы воспитатели?</a:t>
            </a:r>
            <a:r>
              <a:rPr lang="ru-RU" sz="2800" dirty="0" smtClean="0">
                <a:solidFill>
                  <a:srgbClr val="C00000"/>
                </a:solidFill>
              </a:rPr>
              <a:t>»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1600200"/>
            <a:ext cx="7848600" cy="4495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 smtClean="0"/>
              <a:t>	</a:t>
            </a:r>
            <a:endParaRPr lang="ru-RU" sz="28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8A39C1-082E-4F19-B510-A30DCDA5D73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7" name="Рисунок 6" descr="http://www.syasnews.ru/images/stories/34/95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67056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5376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371600"/>
          </a:xfrm>
        </p:spPr>
        <p:txBody>
          <a:bodyPr/>
          <a:lstStyle/>
          <a:p>
            <a:r>
              <a:rPr lang="ru-RU" sz="2800" dirty="0" smtClean="0">
                <a:solidFill>
                  <a:srgbClr val="C00000"/>
                </a:solidFill>
              </a:rPr>
              <a:t>1. </a:t>
            </a:r>
            <a:r>
              <a:rPr lang="ru-RU" sz="2800" i="1" dirty="0" smtClean="0">
                <a:solidFill>
                  <a:srgbClr val="C00000"/>
                </a:solidFill>
              </a:rPr>
              <a:t>Ребенок подрался с одноклассником, и вас срочно вызывают в школу. Как вы поступите?</a:t>
            </a:r>
            <a:r>
              <a:rPr lang="ru-RU" sz="2800" dirty="0" smtClean="0">
                <a:solidFill>
                  <a:srgbClr val="C00000"/>
                </a:solidFill>
              </a:rPr>
              <a:t> 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dirty="0" smtClean="0"/>
              <a:t>а) сгоряча накажете ребенка; </a:t>
            </a:r>
            <a:br>
              <a:rPr lang="ru-RU" sz="3600" dirty="0" smtClean="0"/>
            </a:br>
            <a:r>
              <a:rPr lang="ru-RU" sz="3600" dirty="0" smtClean="0"/>
              <a:t>б) выясните, как произошла драка, и после этого определите меру наказания; </a:t>
            </a:r>
            <a:br>
              <a:rPr lang="ru-RU" sz="3600" dirty="0" smtClean="0"/>
            </a:br>
            <a:r>
              <a:rPr lang="ru-RU" sz="3600" dirty="0" smtClean="0"/>
              <a:t>в) прежде всего, переговорите с классным руководителем.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1861F-2179-47B2-829F-DF1F11D6ACAD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ень Победы_06">
  <a:themeElements>
    <a:clrScheme name="День Победы_06 1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800000"/>
      </a:hlink>
      <a:folHlink>
        <a:srgbClr val="FFCC99"/>
      </a:folHlink>
    </a:clrScheme>
    <a:fontScheme name="День Победы_06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ень Победы_0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День Победы_06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22B00"/>
        </a:hlink>
        <a:folHlink>
          <a:srgbClr val="FFA95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ень Победы_06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8000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ramka_07</Template>
  <TotalTime>1599</TotalTime>
  <Words>835</Words>
  <Application>Microsoft Office PowerPoint</Application>
  <PresentationFormat>Экран (4:3)</PresentationFormat>
  <Paragraphs>160</Paragraphs>
  <Slides>32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День Победы_06</vt:lpstr>
      <vt:lpstr>Родительское собрание на тему  «Ребёнок учится тому, что видит у себя в дому…»</vt:lpstr>
      <vt:lpstr>Слайд 2</vt:lpstr>
      <vt:lpstr>Слайд 3</vt:lpstr>
      <vt:lpstr>Слайд 4</vt:lpstr>
      <vt:lpstr>Слайд 5</vt:lpstr>
      <vt:lpstr>Главные вопросы, стоящие перед родителями:</vt:lpstr>
      <vt:lpstr>Уважаемые мамы и папы, помните!</vt:lpstr>
      <vt:lpstr>Тест «Какие мы воспитатели?»</vt:lpstr>
      <vt:lpstr>1. Ребенок подрался с одноклассником, и вас срочно вызывают в школу. Как вы поступите? </vt:lpstr>
      <vt:lpstr>2. Помогая вам в уборке, ребёнок нечаянно разбил вазу. Ваша реакция?</vt:lpstr>
      <vt:lpstr>3. Если вы наказали сына, дочь, а потом узнали, что поступили несправедливо, вы:  </vt:lpstr>
      <vt:lpstr>4. Ребёнок одолевает вас вопросами, просьбами, а вы устали... </vt:lpstr>
      <vt:lpstr>5. Ребёнок просит написать изложение, сочинение. Как вы поступите?</vt:lpstr>
      <vt:lpstr>6. «Мамочка (папочка), умоляю, давай заведём зверушку!» - просит сын или дочь. Что вы ответите? </vt:lpstr>
      <vt:lpstr>Результаты : </vt:lpstr>
      <vt:lpstr>Слайд 16</vt:lpstr>
      <vt:lpstr>Законы семьи</vt:lpstr>
      <vt:lpstr>Как быть ближе к своим детям?</vt:lpstr>
      <vt:lpstr>Слайд 19</vt:lpstr>
      <vt:lpstr>Слайд 20</vt:lpstr>
      <vt:lpstr>Слайд 21</vt:lpstr>
      <vt:lpstr>Результаты анкетирования учащихся: «Семья глазами ребёнка»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Уважаемые мамы и папы!</vt:lpstr>
      <vt:lpstr>Слайд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Поля</dc:creator>
  <cp:lastModifiedBy>Ирина</cp:lastModifiedBy>
  <cp:revision>99</cp:revision>
  <cp:lastPrinted>1601-01-01T00:00:00Z</cp:lastPrinted>
  <dcterms:created xsi:type="dcterms:W3CDTF">1601-01-01T00:00:00Z</dcterms:created>
  <dcterms:modified xsi:type="dcterms:W3CDTF">2020-10-15T10:51:21Z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